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1C1183A-1E01-4562-88DE-A62BFF31C7A6}" type="datetimeFigureOut">
              <a:rPr lang="de-DE"/>
              <a:pPr>
                <a:defRPr/>
              </a:pPr>
              <a:t>06.08.2018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5ADFAD4-BEC3-4B6E-86B3-AB7E428CFE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28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AA37EA8-31CB-483B-94B1-E7F1D6469820}" type="datetimeFigureOut">
              <a:rPr lang="de-DE" altLang="x-none"/>
              <a:pPr>
                <a:defRPr/>
              </a:pPr>
              <a:t>06.08.2018</a:t>
            </a:fld>
            <a:endParaRPr lang="de-DE" altLang="x-non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x-none" noProof="0"/>
              <a:t>Textmasterformate durch Klicken bearbeiten</a:t>
            </a:r>
          </a:p>
          <a:p>
            <a:pPr lvl="1"/>
            <a:r>
              <a:rPr lang="de-DE" altLang="x-none" noProof="0"/>
              <a:t>Zweite Ebene</a:t>
            </a:r>
          </a:p>
          <a:p>
            <a:pPr lvl="2"/>
            <a:r>
              <a:rPr lang="de-DE" altLang="x-none" noProof="0"/>
              <a:t>Dritte Ebene</a:t>
            </a:r>
          </a:p>
          <a:p>
            <a:pPr lvl="3"/>
            <a:r>
              <a:rPr lang="de-DE" altLang="x-none" noProof="0"/>
              <a:t>Vierte Ebene</a:t>
            </a:r>
          </a:p>
          <a:p>
            <a:pPr lvl="4"/>
            <a:r>
              <a:rPr lang="de-DE" altLang="x-non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78270EC-7E88-4B18-ACFC-89D393476FE5}" type="slidenum">
              <a:rPr lang="de-DE" altLang="x-none"/>
              <a:pPr>
                <a:defRPr/>
              </a:pPr>
              <a:t>‹Nr.›</a:t>
            </a:fld>
            <a:endParaRPr lang="de-DE" altLang="x-none"/>
          </a:p>
        </p:txBody>
      </p:sp>
    </p:spTree>
    <p:extLst>
      <p:ext uri="{BB962C8B-B14F-4D97-AF65-F5344CB8AC3E}">
        <p14:creationId xmlns:p14="http://schemas.microsoft.com/office/powerpoint/2010/main" val="2177164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smtClean="0">
              <a:ea typeface="ＭＳ Ｐゴシック" panose="020B0600070205080204" pitchFamily="34" charset="-128"/>
            </a:endParaRPr>
          </a:p>
        </p:txBody>
      </p:sp>
      <p:sp>
        <p:nvSpPr>
          <p:cNvPr id="512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943D4BE-CC42-46F0-A542-1BA0508FCE78}" type="slidenum">
              <a:rPr lang="de-DE" altLang="de-D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6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438275" y="5708650"/>
            <a:ext cx="7262813" cy="2286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500" dirty="0" smtClean="0">
                <a:solidFill>
                  <a:srgbClr val="00389A"/>
                </a:solidFill>
                <a:ea typeface="+mn-ea"/>
              </a:rPr>
              <a:t>Herbstakademie 2018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3576638"/>
            <a:ext cx="9140825" cy="1104900"/>
            <a:chOff x="0" y="2253"/>
            <a:chExt cx="5758" cy="696"/>
          </a:xfrm>
        </p:grpSpPr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0" y="2382"/>
              <a:ext cx="3474" cy="567"/>
            </a:xfrm>
            <a:prstGeom prst="rect">
              <a:avLst/>
            </a:prstGeom>
            <a:solidFill>
              <a:srgbClr val="00389A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ea typeface="+mn-ea"/>
              </a:endParaRPr>
            </a:p>
          </p:txBody>
        </p:sp>
        <p:sp>
          <p:nvSpPr>
            <p:cNvPr id="7" name="Line 23"/>
            <p:cNvSpPr>
              <a:spLocks noChangeShapeType="1"/>
            </p:cNvSpPr>
            <p:nvPr/>
          </p:nvSpPr>
          <p:spPr bwMode="auto">
            <a:xfrm>
              <a:off x="3473" y="2379"/>
              <a:ext cx="2285" cy="0"/>
            </a:xfrm>
            <a:prstGeom prst="line">
              <a:avLst/>
            </a:prstGeom>
            <a:noFill/>
            <a:ln w="12700">
              <a:solidFill>
                <a:srgbClr val="0038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0" y="2253"/>
              <a:ext cx="3474" cy="122"/>
            </a:xfrm>
            <a:prstGeom prst="rect">
              <a:avLst/>
            </a:prstGeom>
            <a:solidFill>
              <a:srgbClr val="00389A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ea typeface="+mn-ea"/>
              </a:endParaRPr>
            </a:p>
          </p:txBody>
        </p:sp>
      </p:grp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42913"/>
            <a:ext cx="5553075" cy="223837"/>
          </a:xfrm>
          <a:prstGeom prst="rect">
            <a:avLst/>
          </a:prstGeom>
          <a:solidFill>
            <a:srgbClr val="00389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ea typeface="+mn-ea"/>
            </a:endParaRPr>
          </a:p>
        </p:txBody>
      </p:sp>
      <p:pic>
        <p:nvPicPr>
          <p:cNvPr id="10" name="Picture 10" descr="dsri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231775"/>
            <a:ext cx="299243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229350"/>
            <a:ext cx="9144000" cy="628650"/>
          </a:xfrm>
          <a:prstGeom prst="rect">
            <a:avLst/>
          </a:prstGeom>
          <a:solidFill>
            <a:srgbClr val="00389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ea typeface="+mn-ea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0" y="6010275"/>
            <a:ext cx="9144000" cy="0"/>
          </a:xfrm>
          <a:prstGeom prst="line">
            <a:avLst/>
          </a:prstGeom>
          <a:noFill/>
          <a:ln w="9525">
            <a:solidFill>
              <a:srgbClr val="0038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0" y="2038350"/>
            <a:ext cx="9144000" cy="0"/>
          </a:xfrm>
          <a:prstGeom prst="line">
            <a:avLst/>
          </a:prstGeom>
          <a:noFill/>
          <a:ln w="12700">
            <a:solidFill>
              <a:srgbClr val="0038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7773988" y="6534150"/>
            <a:ext cx="1187450" cy="212725"/>
          </a:xfrm>
          <a:prstGeom prst="rect">
            <a:avLst/>
          </a:prstGeom>
          <a:solidFill>
            <a:srgbClr val="00389A"/>
          </a:solidFill>
          <a:ln>
            <a:noFill/>
          </a:ln>
          <a:extLst/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400" smtClean="0">
                <a:solidFill>
                  <a:schemeClr val="bg1"/>
                </a:solidFill>
                <a:ea typeface="+mn-ea"/>
              </a:rPr>
              <a:t>www.dsri.de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8275" y="2159000"/>
            <a:ext cx="7054850" cy="549275"/>
          </a:xfrm>
        </p:spPr>
        <p:txBody>
          <a:bodyPr lIns="0" tIns="0" rIns="0" bIns="0"/>
          <a:lstStyle>
            <a:lvl1pPr>
              <a:defRPr sz="1200" b="0">
                <a:solidFill>
                  <a:srgbClr val="00389A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8275" y="2878138"/>
            <a:ext cx="7021513" cy="550862"/>
          </a:xfrm>
        </p:spPr>
        <p:txBody>
          <a:bodyPr lIns="0" tIns="0" rIns="0" bIns="0"/>
          <a:lstStyle>
            <a:lvl1pPr marL="0" indent="0">
              <a:buFont typeface="Webdings" pitchFamily="18" charset="2"/>
              <a:buNone/>
              <a:defRPr sz="1200" b="1">
                <a:solidFill>
                  <a:srgbClr val="00389A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71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11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67525" y="708025"/>
            <a:ext cx="1881188" cy="54181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22375" y="708025"/>
            <a:ext cx="5492750" cy="54181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17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33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11002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2375" y="1600200"/>
            <a:ext cx="36861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0950" y="1600200"/>
            <a:ext cx="36877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892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84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20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06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45396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16620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331788"/>
            <a:ext cx="6321425" cy="176212"/>
          </a:xfrm>
          <a:prstGeom prst="rect">
            <a:avLst/>
          </a:prstGeom>
          <a:solidFill>
            <a:srgbClr val="00389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ea typeface="+mn-ea"/>
            </a:endParaRPr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69850" y="6405563"/>
            <a:ext cx="1095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de-DE" altLang="x-none" sz="1100" dirty="0" smtClean="0">
                <a:solidFill>
                  <a:srgbClr val="00389A"/>
                </a:solidFill>
              </a:rPr>
              <a:t>Folie </a:t>
            </a:r>
            <a:fld id="{AD3AD828-EA4E-44F3-86D9-A706A66C541F}" type="slidenum">
              <a:rPr lang="de-DE" altLang="x-none" sz="1100" smtClean="0">
                <a:solidFill>
                  <a:srgbClr val="00389A"/>
                </a:solidFill>
              </a:rPr>
              <a:pPr>
                <a:defRPr/>
              </a:pPr>
              <a:t>‹Nr.›</a:t>
            </a:fld>
            <a:r>
              <a:rPr lang="de-DE" altLang="x-none" sz="1100" dirty="0" smtClean="0">
                <a:solidFill>
                  <a:srgbClr val="00389A"/>
                </a:solidFill>
              </a:rPr>
              <a:t> von 13</a:t>
            </a: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6645275"/>
            <a:ext cx="1241425" cy="212725"/>
          </a:xfrm>
          <a:prstGeom prst="rect">
            <a:avLst/>
          </a:prstGeom>
          <a:solidFill>
            <a:srgbClr val="00389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ea typeface="+mn-ea"/>
            </a:endParaRPr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>
            <a:off x="0" y="6426200"/>
            <a:ext cx="1246188" cy="0"/>
          </a:xfrm>
          <a:prstGeom prst="line">
            <a:avLst/>
          </a:prstGeom>
          <a:noFill/>
          <a:ln w="9525">
            <a:solidFill>
              <a:srgbClr val="0038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Line 11"/>
          <p:cNvSpPr>
            <a:spLocks noChangeShapeType="1"/>
          </p:cNvSpPr>
          <p:nvPr/>
        </p:nvSpPr>
        <p:spPr bwMode="auto">
          <a:xfrm flipV="1">
            <a:off x="1246188" y="6426200"/>
            <a:ext cx="0" cy="217488"/>
          </a:xfrm>
          <a:prstGeom prst="line">
            <a:avLst/>
          </a:prstGeom>
          <a:noFill/>
          <a:ln w="9525">
            <a:solidFill>
              <a:srgbClr val="0038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7308850" y="6405563"/>
            <a:ext cx="1420813" cy="2174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de-DE" altLang="de-DE" sz="1100" dirty="0" smtClean="0">
                <a:solidFill>
                  <a:srgbClr val="00389A"/>
                </a:solidFill>
                <a:ea typeface="+mn-ea"/>
              </a:rPr>
              <a:t>Herbstakademie 2018</a:t>
            </a:r>
          </a:p>
        </p:txBody>
      </p:sp>
      <p:pic>
        <p:nvPicPr>
          <p:cNvPr id="1032" name="Picture 14" descr="dsri_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13" y="173038"/>
            <a:ext cx="22621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222375" y="708025"/>
            <a:ext cx="75263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2375" y="1600200"/>
            <a:ext cx="75263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35" name="Rectangle 17"/>
          <p:cNvSpPr>
            <a:spLocks noChangeArrowheads="1"/>
          </p:cNvSpPr>
          <p:nvPr/>
        </p:nvSpPr>
        <p:spPr bwMode="auto">
          <a:xfrm>
            <a:off x="1331913" y="6405563"/>
            <a:ext cx="5903912" cy="2174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de-DE" altLang="de-DE" sz="1100" dirty="0" smtClean="0">
                <a:solidFill>
                  <a:srgbClr val="00389A"/>
                </a:solidFill>
                <a:ea typeface="+mn-ea"/>
              </a:rPr>
              <a:t>Rechtsanwalt Dr. Oliver M. Habel</a:t>
            </a:r>
          </a:p>
        </p:txBody>
      </p: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1252538" y="6645275"/>
            <a:ext cx="7891462" cy="212725"/>
          </a:xfrm>
          <a:prstGeom prst="rect">
            <a:avLst/>
          </a:prstGeom>
          <a:solidFill>
            <a:srgbClr val="00389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anose="05030102010509060703" pitchFamily="18" charset="2"/>
        <a:buChar char="4"/>
        <a:defRPr sz="2000">
          <a:solidFill>
            <a:schemeClr val="accent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anose="05030102010509060703" pitchFamily="18" charset="2"/>
        <a:buChar char="4"/>
        <a:defRPr>
          <a:solidFill>
            <a:schemeClr val="accent2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anose="05030102010509060703" pitchFamily="18" charset="2"/>
        <a:buChar char="4"/>
        <a:defRPr>
          <a:solidFill>
            <a:schemeClr val="accent2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anose="05030102010509060703" pitchFamily="18" charset="2"/>
        <a:buChar char="4"/>
        <a:defRPr>
          <a:solidFill>
            <a:schemeClr val="accent2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anose="05030102010509060703" pitchFamily="18" charset="2"/>
        <a:buChar char="4"/>
        <a:defRPr>
          <a:solidFill>
            <a:schemeClr val="accent2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8275" y="2352675"/>
            <a:ext cx="7019925" cy="341313"/>
          </a:xfrm>
        </p:spPr>
        <p:txBody>
          <a:bodyPr/>
          <a:lstStyle/>
          <a:p>
            <a:r>
              <a:rPr lang="de-DE" altLang="de-DE" sz="2000" dirty="0" smtClean="0">
                <a:ea typeface="ＭＳ Ｐゴシック" panose="020B0600070205080204" pitchFamily="34" charset="-128"/>
              </a:rPr>
              <a:t>Industrial </a:t>
            </a:r>
            <a:r>
              <a:rPr lang="de-DE" altLang="de-DE" sz="2000" dirty="0">
                <a:ea typeface="ＭＳ Ｐゴシック" panose="020B0600070205080204" pitchFamily="34" charset="-128"/>
              </a:rPr>
              <a:t>I</a:t>
            </a:r>
            <a:r>
              <a:rPr lang="de-DE" altLang="de-DE" sz="2000" dirty="0" smtClean="0">
                <a:ea typeface="ＭＳ Ｐゴシック" panose="020B0600070205080204" pitchFamily="34" charset="-128"/>
              </a:rPr>
              <a:t>OT 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8275" y="2714625"/>
            <a:ext cx="7021513" cy="285750"/>
          </a:xfrm>
        </p:spPr>
        <p:txBody>
          <a:bodyPr/>
          <a:lstStyle/>
          <a:p>
            <a:r>
              <a:rPr lang="de-DE" altLang="de-DE" sz="1400" dirty="0" smtClean="0">
                <a:ea typeface="ＭＳ Ｐゴシック" panose="020B0600070205080204" pitchFamily="34" charset="-128"/>
              </a:rPr>
              <a:t>Need </a:t>
            </a:r>
            <a:r>
              <a:rPr lang="de-DE" altLang="de-DE" sz="1400" dirty="0" err="1" smtClean="0">
                <a:ea typeface="ＭＳ Ｐゴシック" panose="020B0600070205080204" pitchFamily="34" charset="-128"/>
              </a:rPr>
              <a:t>to</a:t>
            </a:r>
            <a:r>
              <a:rPr lang="de-DE" altLang="de-DE" sz="1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1400" dirty="0" err="1" smtClean="0">
                <a:ea typeface="ＭＳ Ｐゴシック" panose="020B0600070205080204" pitchFamily="34" charset="-128"/>
              </a:rPr>
              <a:t>know</a:t>
            </a:r>
            <a:r>
              <a:rPr lang="de-DE" altLang="de-DE" sz="1400" dirty="0" smtClean="0">
                <a:ea typeface="ＭＳ Ｐゴシック" panose="020B0600070205080204" pitchFamily="34" charset="-128"/>
              </a:rPr>
              <a:t>: Rechtliche Vertragsregelungen für den Vertrieb von </a:t>
            </a:r>
            <a:r>
              <a:rPr lang="de-DE" altLang="de-DE" sz="1400" dirty="0" err="1" smtClean="0">
                <a:ea typeface="ＭＳ Ｐゴシック" panose="020B0600070205080204" pitchFamily="34" charset="-128"/>
              </a:rPr>
              <a:t>IoT</a:t>
            </a:r>
            <a:r>
              <a:rPr lang="de-DE" altLang="de-DE" sz="1400" dirty="0" smtClean="0">
                <a:ea typeface="ＭＳ Ｐゴシック" panose="020B0600070205080204" pitchFamily="34" charset="-128"/>
              </a:rPr>
              <a:t>- und Big Data-Anwendungen</a:t>
            </a:r>
          </a:p>
        </p:txBody>
      </p:sp>
      <p:sp>
        <p:nvSpPr>
          <p:cNvPr id="4099" name="Text Box 19"/>
          <p:cNvSpPr txBox="1">
            <a:spLocks noChangeArrowheads="1"/>
          </p:cNvSpPr>
          <p:nvPr/>
        </p:nvSpPr>
        <p:spPr bwMode="auto">
          <a:xfrm>
            <a:off x="1428750" y="3929063"/>
            <a:ext cx="3862388" cy="246221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de-DE" sz="1600" b="1" dirty="0" smtClean="0">
                <a:solidFill>
                  <a:srgbClr val="F5F5F5"/>
                </a:solidFill>
              </a:rPr>
              <a:t>Rechtsanwalt Dr. Oliver M. Habel</a:t>
            </a:r>
            <a:endParaRPr lang="de-DE" altLang="de-DE" sz="1600" b="1" dirty="0">
              <a:solidFill>
                <a:srgbClr val="F5F5F5"/>
              </a:solidFill>
            </a:endParaRPr>
          </a:p>
        </p:txBody>
      </p:sp>
      <p:sp>
        <p:nvSpPr>
          <p:cNvPr id="4100" name="Text Box 19"/>
          <p:cNvSpPr txBox="1">
            <a:spLocks noChangeArrowheads="1"/>
          </p:cNvSpPr>
          <p:nvPr/>
        </p:nvSpPr>
        <p:spPr bwMode="auto">
          <a:xfrm>
            <a:off x="1414752" y="4251759"/>
            <a:ext cx="3862387" cy="184150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anose="05030102010509060703" pitchFamily="18" charset="2"/>
              <a:buChar char="4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de-DE" sz="1200" dirty="0" smtClean="0">
                <a:solidFill>
                  <a:srgbClr val="F5F5F5"/>
                </a:solidFill>
              </a:rPr>
              <a:t>tecLEGAL Habel Rechtsanwälte, München</a:t>
            </a:r>
            <a:endParaRPr lang="de-DE" altLang="de-DE" sz="1200" dirty="0">
              <a:solidFill>
                <a:srgbClr val="F5F5F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Welche spezifischen vertraglichen Regelungen 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erfordern Remote Services? (Fortsetzung)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AutoNum type="arabicPeriod" startAt="10"/>
            </a:pPr>
            <a:r>
              <a:rPr lang="de-DE" altLang="de-DE" dirty="0"/>
              <a:t>Mangel- und </a:t>
            </a:r>
            <a:r>
              <a:rPr lang="de-DE" altLang="de-DE" dirty="0" smtClean="0"/>
              <a:t>Schlechterfüllungsansprüche</a:t>
            </a:r>
          </a:p>
          <a:p>
            <a:pPr marL="0" indent="0">
              <a:buNone/>
            </a:pPr>
            <a:endParaRPr lang="de-DE" altLang="de-DE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 smtClean="0"/>
              <a:t>Typenkombinationsvertrag</a:t>
            </a:r>
            <a:r>
              <a:rPr lang="de-DE" altLang="de-DE" dirty="0"/>
              <a:t>: Entsprechend der jeweiligen gesetzlichen Vorgaben/Gestaltungsmöglichkeiten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Für </a:t>
            </a:r>
            <a:r>
              <a:rPr lang="de-DE" altLang="de-DE" dirty="0" err="1"/>
              <a:t>IIoT</a:t>
            </a:r>
            <a:r>
              <a:rPr lang="de-DE" altLang="de-DE" dirty="0"/>
              <a:t>-Plattformen und Auswertungen: Verbesserungen in der Zukunft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Beweislast für Ungenauigkeiten oder fehlerhafte Dateninterpretationen regeln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Ausformulierung der vertraglichen Folgen aus den Mitwirkungspflichten des Betreibers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„Verkürzte Gewährleistungsfristen“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6737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Welche spezifischen vertraglichen Regelungen 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erfordern Remote Services? (Fortsetzung)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AutoNum type="arabicPeriod" startAt="11"/>
            </a:pPr>
            <a:r>
              <a:rPr lang="de-DE" altLang="de-DE" dirty="0"/>
              <a:t>Höhere Gewalt, insbesondere für die Erreichbarkeit der </a:t>
            </a:r>
            <a:r>
              <a:rPr lang="de-DE" altLang="de-DE" dirty="0" err="1"/>
              <a:t>IIoT</a:t>
            </a:r>
            <a:r>
              <a:rPr lang="de-DE" altLang="de-DE" dirty="0"/>
              <a:t>-Plattform</a:t>
            </a:r>
          </a:p>
          <a:p>
            <a:pPr>
              <a:buFont typeface="Calibri" panose="020F0502020204030204" pitchFamily="34" charset="0"/>
              <a:buAutoNum type="arabicPeriod" startAt="11"/>
            </a:pPr>
            <a:r>
              <a:rPr lang="de-DE" altLang="de-DE" dirty="0"/>
              <a:t>Haftung, insbesondere bei Einsatz von Software-Agenten für autonome Systeme</a:t>
            </a:r>
          </a:p>
          <a:p>
            <a:pPr>
              <a:buFont typeface="Calibri" panose="020F0502020204030204" pitchFamily="34" charset="0"/>
              <a:buAutoNum type="arabicPeriod" startAt="11"/>
            </a:pPr>
            <a:r>
              <a:rPr lang="de-DE" altLang="de-DE" dirty="0"/>
              <a:t>Vertraulichkeit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EU-Richtlinie zu </a:t>
            </a:r>
            <a:r>
              <a:rPr lang="de-DE" altLang="de-DE" dirty="0" err="1"/>
              <a:t>Know-How</a:t>
            </a:r>
            <a:r>
              <a:rPr lang="de-DE" altLang="de-DE" dirty="0"/>
              <a:t>- und Geschäftsinformationen von 2016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 err="1"/>
              <a:t>BMJ</a:t>
            </a:r>
            <a:r>
              <a:rPr lang="de-DE" altLang="de-DE" dirty="0"/>
              <a:t>-Entwurf vom 19.04.2018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altLang="de-DE" dirty="0"/>
              <a:t>„Angemessene Schutzvorkehrungen“ werden verlangt</a:t>
            </a:r>
          </a:p>
          <a:p>
            <a:pPr>
              <a:buFont typeface="Calibri" panose="020F0502020204030204" pitchFamily="34" charset="0"/>
              <a:buAutoNum type="arabicPeriod" startAt="11"/>
            </a:pPr>
            <a:r>
              <a:rPr lang="de-DE" altLang="de-DE" dirty="0"/>
              <a:t>Vertragsende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Rückgabe von Hardware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 err="1"/>
              <a:t>Passwörter</a:t>
            </a:r>
            <a:endParaRPr lang="de-DE" altLang="de-DE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Mitnahme von </a:t>
            </a:r>
            <a:r>
              <a:rPr lang="de-DE" altLang="de-DE" dirty="0" smtClean="0"/>
              <a:t>Daten</a:t>
            </a:r>
          </a:p>
        </p:txBody>
      </p:sp>
    </p:spTree>
    <p:extLst>
      <p:ext uri="{BB962C8B-B14F-4D97-AF65-F5344CB8AC3E}">
        <p14:creationId xmlns:p14="http://schemas.microsoft.com/office/powerpoint/2010/main" val="325811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altLang="de-DE" dirty="0" smtClean="0"/>
          </a:p>
          <a:p>
            <a:pPr marL="0" indent="0" algn="ctr">
              <a:buNone/>
            </a:pPr>
            <a:endParaRPr lang="de-DE" altLang="de-DE" dirty="0"/>
          </a:p>
          <a:p>
            <a:pPr marL="0" indent="0" algn="ctr">
              <a:buNone/>
            </a:pPr>
            <a:endParaRPr lang="de-DE" altLang="de-DE" dirty="0" smtClean="0"/>
          </a:p>
          <a:p>
            <a:pPr marL="0" indent="0" algn="ctr">
              <a:buNone/>
            </a:pPr>
            <a:endParaRPr lang="de-DE" altLang="de-DE" dirty="0"/>
          </a:p>
          <a:p>
            <a:pPr marL="0" indent="0" algn="ctr">
              <a:buNone/>
            </a:pPr>
            <a:endParaRPr lang="de-DE" altLang="de-DE" dirty="0" smtClean="0"/>
          </a:p>
          <a:p>
            <a:pPr marL="0" indent="0" algn="ctr">
              <a:buNone/>
            </a:pPr>
            <a:r>
              <a:rPr lang="de-DE" altLang="de-DE" b="1" dirty="0" smtClean="0"/>
              <a:t>Agiles </a:t>
            </a:r>
            <a:r>
              <a:rPr lang="de-DE" altLang="de-DE" b="1" dirty="0"/>
              <a:t>Betreiberkonzept</a:t>
            </a:r>
            <a:r>
              <a:rPr lang="de-DE" altLang="de-DE" b="1" dirty="0" smtClean="0"/>
              <a:t>?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3073815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Ich danke für Ihre Aufmerksamkeit.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altLang="de-DE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de-DE" altLang="de-DE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de-DE" altLang="de-DE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de-DE" altLang="de-DE" smtClean="0">
                <a:latin typeface="Arial" panose="020B0604020202020204" pitchFamily="34" charset="0"/>
              </a:rPr>
              <a:t>Oliver </a:t>
            </a:r>
            <a:r>
              <a:rPr lang="de-DE" altLang="de-DE">
                <a:latin typeface="Arial" panose="020B0604020202020204" pitchFamily="34" charset="0"/>
              </a:rPr>
              <a:t>Habel, Rechtsanwalt, </a:t>
            </a:r>
            <a:r>
              <a:rPr lang="de-DE" altLang="de-DE" smtClean="0">
                <a:latin typeface="Arial" panose="020B0604020202020204" pitchFamily="34" charset="0"/>
              </a:rPr>
              <a:t>München</a:t>
            </a:r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3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Welche Aussage hat „Industrial</a:t>
            </a:r>
            <a:r>
              <a:rPr lang="de-DE" altLang="de-DE" dirty="0" smtClean="0">
                <a:latin typeface="Arial" panose="020B0604020202020204" pitchFamily="34" charset="0"/>
              </a:rPr>
              <a:t>“?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Symbol" panose="05050102010706020507" pitchFamily="18" charset="2"/>
              <a:buChar char="-"/>
              <a:defRPr/>
            </a:pPr>
            <a:r>
              <a:rPr lang="de-DE" altLang="de-DE" dirty="0" smtClean="0"/>
              <a:t>Auswertung </a:t>
            </a:r>
            <a:r>
              <a:rPr lang="de-DE" altLang="de-DE" dirty="0"/>
              <a:t>von großen Datenmengen: 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Gibt es schon lange bei insbesondere Banken und Versicherungen.</a:t>
            </a:r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r>
              <a:rPr lang="de-DE" altLang="de-DE" dirty="0"/>
              <a:t>Aber erst seit wenigen Jahren als technische Herausforderung durch das Internet der Dinge in der produzierenden Industrie</a:t>
            </a:r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r>
              <a:rPr lang="de-DE" altLang="de-DE" dirty="0"/>
              <a:t>Zur Produktion über gewonnene Daten aus </a:t>
            </a:r>
            <a:r>
              <a:rPr lang="de-DE" altLang="de-DE" dirty="0" smtClean="0"/>
              <a:t>IT-gestützten </a:t>
            </a:r>
            <a:r>
              <a:rPr lang="de-DE" altLang="de-DE" dirty="0"/>
              <a:t>Steuerungen, auch Sensorik, aus Daten in ERP-Anwendungen beim Betreiber, kombiniert</a:t>
            </a:r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r>
              <a:rPr lang="de-DE" altLang="de-DE" dirty="0"/>
              <a:t>Unter Einsatz von </a:t>
            </a:r>
            <a:r>
              <a:rPr lang="de-DE" altLang="de-DE" dirty="0" err="1"/>
              <a:t>KI</a:t>
            </a:r>
            <a:r>
              <a:rPr lang="de-DE" altLang="de-DE" dirty="0"/>
              <a:t>-unterstützten Tools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Schaffung neuer Anwendungen des Herstellers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Erkennen von Optimierungsbedarf beim Betreiber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Vorbeugung von Verschleißen und Störungen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zur Datenspeicherung und Sicherung des Zugangs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308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Beispiel aus dem Maschinen- und Anlagenbau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29" y="1600200"/>
            <a:ext cx="5938829" cy="4525963"/>
          </a:xfrm>
        </p:spPr>
      </p:pic>
    </p:spTree>
    <p:extLst>
      <p:ext uri="{BB962C8B-B14F-4D97-AF65-F5344CB8AC3E}">
        <p14:creationId xmlns:p14="http://schemas.microsoft.com/office/powerpoint/2010/main" val="418105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Was sind Remote Services?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buFont typeface="Arial" charset="0"/>
              <a:buNone/>
              <a:defRPr/>
            </a:pPr>
            <a:r>
              <a:rPr lang="de-DE" altLang="de-DE" dirty="0"/>
              <a:t>Remote-Zugang zu den Maschinen und zur IT beim Betreiber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Maschinen- und Produktionsdaten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Daten zu Umwelteinflüssen auf die Anlage und bei der Produktion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ggf. aus der </a:t>
            </a:r>
            <a:r>
              <a:rPr lang="de-DE" altLang="de-DE" dirty="0" err="1"/>
              <a:t>ERP</a:t>
            </a:r>
            <a:r>
              <a:rPr lang="de-DE" altLang="de-DE" dirty="0"/>
              <a:t> beim Betreiber</a:t>
            </a:r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r>
              <a:rPr lang="de-DE" altLang="de-DE" dirty="0"/>
              <a:t>durch Zugriff über </a:t>
            </a:r>
            <a:r>
              <a:rPr lang="de-DE" altLang="de-DE" dirty="0" err="1"/>
              <a:t>VSE</a:t>
            </a:r>
            <a:r>
              <a:rPr lang="de-DE" altLang="de-DE" dirty="0"/>
              <a:t>-Rechner des Herstellers beim Betreiber</a:t>
            </a:r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r>
              <a:rPr lang="de-DE" altLang="de-DE" dirty="0"/>
              <a:t>für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Abruf des Betreibers über eine </a:t>
            </a:r>
            <a:r>
              <a:rPr lang="de-DE" altLang="de-DE" dirty="0" err="1"/>
              <a:t>IIoT</a:t>
            </a:r>
            <a:r>
              <a:rPr lang="de-DE" altLang="de-DE" dirty="0"/>
              <a:t>-Plattform des Herstellers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zum Abruf von Auswertungen 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zum Benchmarking</a:t>
            </a:r>
          </a:p>
          <a:p>
            <a:pPr marL="666750" lvl="1"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für </a:t>
            </a:r>
            <a:r>
              <a:rPr lang="de-DE" altLang="de-DE" dirty="0" err="1"/>
              <a:t>Predective</a:t>
            </a:r>
            <a:r>
              <a:rPr lang="de-DE" altLang="de-DE" dirty="0"/>
              <a:t> Maintenance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221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Beistellungs- und Mitwirkungspflichten des Betreibers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Gewährung des Zugriffs auf Daten, ggf. auch personenbezogene Daten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Wartungs- und Reinigungsintervalle einhalten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Betrieb der Anlage gemäß Herstellerangaben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IT- und </a:t>
            </a:r>
            <a:r>
              <a:rPr lang="de-DE" altLang="de-DE" dirty="0" err="1"/>
              <a:t>TK</a:t>
            </a:r>
            <a:r>
              <a:rPr lang="de-DE" altLang="de-DE" dirty="0"/>
              <a:t>-Infrastruktur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Schnelle und störungsfreie Datenübermittlung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Maßnahmen zur IT-Sicherheit auch beim Betreiber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203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Vertragsrechtliche Zuordnung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altLang="de-DE" dirty="0" err="1"/>
              <a:t>VSE</a:t>
            </a:r>
            <a:r>
              <a:rPr lang="de-DE" altLang="de-DE" dirty="0"/>
              <a:t>-Rechner: Miete oder Leihe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Ablauf von Software auf </a:t>
            </a:r>
            <a:r>
              <a:rPr lang="de-DE" altLang="de-DE" dirty="0" err="1"/>
              <a:t>VSE</a:t>
            </a:r>
            <a:r>
              <a:rPr lang="de-DE" altLang="de-DE" dirty="0"/>
              <a:t>-Rechner: n. a.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Auswertung von Daten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Produktionsdaten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Benchmarking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Verschleiße, Störungen: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altLang="de-DE" dirty="0"/>
              <a:t>Dienst- oder Werkleistung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Eingriff in die Steuerung der Anlage: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altLang="de-DE" dirty="0"/>
              <a:t>Dienst- oder Werkleistung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Bereitstellung einer </a:t>
            </a:r>
            <a:r>
              <a:rPr lang="de-DE" altLang="de-DE" dirty="0" err="1"/>
              <a:t>IIoT</a:t>
            </a:r>
            <a:r>
              <a:rPr lang="de-DE" altLang="de-DE" dirty="0"/>
              <a:t>-Plattform: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Begrenzt auf die Vertragsdauer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altLang="de-DE" dirty="0"/>
              <a:t>Mietvertrag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065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Vertragsrechtliche </a:t>
            </a:r>
            <a:r>
              <a:rPr lang="de-DE" altLang="de-DE" dirty="0" smtClean="0">
                <a:latin typeface="Arial" panose="020B0604020202020204" pitchFamily="34" charset="0"/>
              </a:rPr>
              <a:t>Zuordnung (Fortsetzung)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altLang="de-DE" dirty="0"/>
              <a:t>Typenkombinationsvertrag oder Gepräge des Vertrags durch eine Leistung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Zugangsmöglichkeit für Betreiber zu den Daten und Datenauswertungen auf der </a:t>
            </a:r>
            <a:r>
              <a:rPr lang="de-DE" altLang="de-DE" dirty="0" err="1"/>
              <a:t>IoT</a:t>
            </a:r>
            <a:r>
              <a:rPr lang="de-DE" altLang="de-DE" dirty="0"/>
              <a:t>-Plattform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Zugang zur Nutzung von Auswertungstools auf der </a:t>
            </a:r>
            <a:r>
              <a:rPr lang="de-DE" altLang="de-DE" dirty="0" err="1"/>
              <a:t>IIoT</a:t>
            </a:r>
            <a:r>
              <a:rPr lang="de-DE" altLang="de-DE" dirty="0"/>
              <a:t>-Plattform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Ständige Erreichbarkeit der </a:t>
            </a:r>
            <a:r>
              <a:rPr lang="de-DE" altLang="de-DE" dirty="0" err="1" smtClean="0"/>
              <a:t>IoT</a:t>
            </a:r>
            <a:r>
              <a:rPr lang="de-DE" altLang="de-DE" dirty="0" smtClean="0"/>
              <a:t>-Plattform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 smtClean="0"/>
              <a:t>In </a:t>
            </a:r>
            <a:r>
              <a:rPr lang="de-DE" altLang="de-DE" dirty="0"/>
              <a:t>der Gewichtung stehen die Leistungen nebeneinander. Daraus folgt: Mangel- und Schlechterfüllungsansprüche gesondert </a:t>
            </a:r>
            <a:r>
              <a:rPr lang="de-DE" altLang="de-DE" dirty="0" smtClean="0"/>
              <a:t>regeln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 smtClean="0"/>
              <a:t>Isolierte Kündigungsmöglichkeit für die Remote-Services, soweit sie Bestandteil eines darüber hinausgehenden Leistungspaketes des Herstellers sind</a:t>
            </a:r>
            <a:endParaRPr lang="de-DE" alt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05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Welche spezifischen vertraglichen Regelungen 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erfordern Remote Services?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AutoNum type="arabicPeriod"/>
            </a:pPr>
            <a:r>
              <a:rPr lang="de-DE" altLang="de-DE" dirty="0"/>
              <a:t>Beschreibung der Einzelleistungen unter dem Vertragsgegenstand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de-DE" altLang="de-DE" dirty="0"/>
              <a:t>Ggf. Lizenz bei Softwarenutzung durch den Betreiber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de-DE" altLang="de-DE" dirty="0"/>
              <a:t>Datenlizenz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Für das geheime betriebliche </a:t>
            </a:r>
            <a:r>
              <a:rPr lang="de-DE" altLang="de-DE" dirty="0" err="1"/>
              <a:t>Know-How</a:t>
            </a:r>
            <a:r>
              <a:rPr lang="de-DE" altLang="de-DE" dirty="0"/>
              <a:t> beim Betreiber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Lizenzeinräumung für die Nutzung auch zu eigenen Zwecken des Herstellers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Vertragliche Hauptleistung des Betreibers, § 307 Abs. 3 Satz 1 BGB</a:t>
            </a:r>
          </a:p>
          <a:p>
            <a:pPr>
              <a:buFont typeface="Calibri" panose="020F0502020204030204" pitchFamily="34" charset="0"/>
              <a:buAutoNum type="arabicPeriod" startAt="4"/>
            </a:pPr>
            <a:r>
              <a:rPr lang="de-DE" altLang="de-DE" dirty="0"/>
              <a:t>Wechselseitige Zugangsrechte </a:t>
            </a:r>
          </a:p>
          <a:p>
            <a:pPr>
              <a:buFont typeface="Calibri" panose="020F0502020204030204" pitchFamily="34" charset="0"/>
              <a:buAutoNum type="arabicPeriod" startAt="4"/>
            </a:pPr>
            <a:r>
              <a:rPr lang="de-DE" altLang="de-DE" dirty="0"/>
              <a:t>Datenqualität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974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Welche spezifischen vertraglichen Regelungen 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erfordern Remote Services? (Fortsetzung)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AutoNum type="arabicPeriod" startAt="6"/>
            </a:pPr>
            <a:r>
              <a:rPr lang="de-DE" altLang="de-DE" dirty="0"/>
              <a:t>Reaktionszeiten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Auswertung der Daten und Bereitstellung der Daten und der Auswertungen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dirty="0"/>
              <a:t>Erreichbarkeit und Nutzbarkeit der </a:t>
            </a:r>
            <a:r>
              <a:rPr lang="de-DE" altLang="de-DE" dirty="0" err="1"/>
              <a:t>IIoT</a:t>
            </a:r>
            <a:r>
              <a:rPr lang="de-DE" altLang="de-DE" dirty="0"/>
              <a:t>-Plattform</a:t>
            </a:r>
          </a:p>
          <a:p>
            <a:pPr>
              <a:buFont typeface="Calibri" panose="020F0502020204030204" pitchFamily="34" charset="0"/>
              <a:buAutoNum type="arabicPeriod" startAt="6"/>
            </a:pPr>
            <a:r>
              <a:rPr lang="de-DE" altLang="de-DE" dirty="0"/>
              <a:t>Zugang zur Anlage des Betreibers</a:t>
            </a:r>
          </a:p>
          <a:p>
            <a:pPr>
              <a:buFont typeface="Calibri" panose="020F0502020204030204" pitchFamily="34" charset="0"/>
              <a:buAutoNum type="arabicPeriod" startAt="6"/>
            </a:pPr>
            <a:r>
              <a:rPr lang="de-DE" altLang="de-DE" dirty="0"/>
              <a:t>Datenschutz, hier insbesondere Datenvermeidung, Art. 32 Abs. 1 </a:t>
            </a:r>
            <a:r>
              <a:rPr lang="de-DE" altLang="de-DE" dirty="0" err="1"/>
              <a:t>lit</a:t>
            </a:r>
            <a:r>
              <a:rPr lang="de-DE" altLang="de-DE" dirty="0"/>
              <a:t>. a), und Datenschutzfolgeabschätzung, Art. 35 </a:t>
            </a:r>
            <a:r>
              <a:rPr lang="de-DE" altLang="de-DE" dirty="0" err="1"/>
              <a:t>DSGVO</a:t>
            </a:r>
            <a:endParaRPr lang="de-DE" altLang="de-DE" dirty="0"/>
          </a:p>
          <a:p>
            <a:pPr>
              <a:buFont typeface="Calibri" panose="020F0502020204030204" pitchFamily="34" charset="0"/>
              <a:buAutoNum type="arabicPeriod" startAt="6"/>
            </a:pPr>
            <a:r>
              <a:rPr lang="de-DE" altLang="de-DE" dirty="0" smtClean="0"/>
              <a:t>Auftragsverarbeitung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50412286"/>
      </p:ext>
    </p:extLst>
  </p:cSld>
  <p:clrMapOvr>
    <a:masterClrMapping/>
  </p:clrMapOvr>
</p:sld>
</file>

<file path=ppt/theme/theme1.xml><?xml version="1.0" encoding="utf-8"?>
<a:theme xmlns:a="http://schemas.openxmlformats.org/drawingml/2006/main" name="dsri-herbstakademie_2016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äsentation2" id="{918A85D7-ED28-9642-9804-9CCA68528C00}" vid="{EF71D240-4D07-AC40-87BC-A402886F84B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dsri-herbstakademie_2017</Template>
  <TotalTime>0</TotalTime>
  <Words>540</Words>
  <Application>Microsoft Office PowerPoint</Application>
  <PresentationFormat>Bildschirmpräsentation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dsri-herbstakademie_2016</vt:lpstr>
      <vt:lpstr>Industrial IOT </vt:lpstr>
      <vt:lpstr>Welche Aussage hat „Industrial“?</vt:lpstr>
      <vt:lpstr>Beispiel aus dem Maschinen- und Anlagenbau</vt:lpstr>
      <vt:lpstr>Was sind Remote Services?</vt:lpstr>
      <vt:lpstr>Beistellungs- und Mitwirkungspflichten des Betreibers</vt:lpstr>
      <vt:lpstr>Vertragsrechtliche Zuordnung </vt:lpstr>
      <vt:lpstr>Vertragsrechtliche Zuordnung (Fortsetzung)</vt:lpstr>
      <vt:lpstr>Welche spezifischen vertraglichen Regelungen  erfordern Remote Services?</vt:lpstr>
      <vt:lpstr>Welche spezifischen vertraglichen Regelungen  erfordern Remote Services? (Fortsetzung)</vt:lpstr>
      <vt:lpstr>Welche spezifischen vertraglichen Regelungen  erfordern Remote Services? (Fortsetzung)</vt:lpstr>
      <vt:lpstr>Welche spezifischen vertraglichen Regelungen  erfordern Remote Services? (Fortsetzung)</vt:lpstr>
      <vt:lpstr>PowerPoint-Präsentation</vt:lpstr>
      <vt:lpstr>Ich danke für Ihre Aufmerksamkeit.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Folienvorlage</dc:subject>
  <dc:creator>Angela Fröhlich</dc:creator>
  <dc:description>Diese Folienvorlage beinhaltet einen Folienmaster und einen Titelmaster. Bitte Ändern Sie Ihren Namen unter Ansicht-&gt;Master-&gt;Folienmaster und geben dort noch die Gesamtzahl der Folien in der Fußnote an. Die aktuelle Folie wird automatisch ermittelt.</dc:description>
  <cp:lastModifiedBy>Habel</cp:lastModifiedBy>
  <cp:revision>21</cp:revision>
  <dcterms:created xsi:type="dcterms:W3CDTF">2018-04-23T08:34:27Z</dcterms:created>
  <dcterms:modified xsi:type="dcterms:W3CDTF">2018-08-06T11:23:35Z</dcterms:modified>
</cp:coreProperties>
</file>